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Alexandre Pratas de Oliveira" initials="DAPdO" lastIdx="1" clrIdx="0">
    <p:extLst>
      <p:ext uri="{19B8F6BF-5375-455C-9EA6-DF929625EA0E}">
        <p15:presenceInfo xmlns:p15="http://schemas.microsoft.com/office/powerpoint/2012/main" userId="S::ist187848@tecnico.ulisboa.pt::08c24137-5611-4ac6-a603-8f2894f082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983"/>
  </p:normalViewPr>
  <p:slideViewPr>
    <p:cSldViewPr snapToGrid="0" snapToObjects="1">
      <p:cViewPr varScale="1">
        <p:scale>
          <a:sx n="92" d="100"/>
          <a:sy n="9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5T23:55:23.156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AE482-5768-E14C-9BA1-582FD354024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DBC5B-7F48-6140-ADDE-3EB858A65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98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7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9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01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0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DBC5B-7F48-6140-ADDE-3EB858A65F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8AB6-C001-6E43-BD0C-E90D355A2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31C3-5468-594E-93DE-E2D5A4754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49536-B539-BC4D-ACDF-6BB52460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3E29C-6A6F-FF48-BB13-38DAFA9A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56A18-A786-184E-BD85-C5EA6DE8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6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8FDB-5A41-2740-9959-9ECC54BF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100F-FB44-5143-8E4F-E0E297F49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A9ED-EF6D-7E45-9A49-67139DAA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C88DB-35E3-0A47-ACDA-804FB4EE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ADF04-D54A-FB46-9198-43BFE097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1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16729-D957-934B-A332-D896FD314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93BFE-74B4-CF4B-8AF7-0CF9F33A6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EA37C-6EC1-CB4A-90A5-5254BA5E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03200-4CC3-AC4B-AF1D-FE019B7A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36F71-3B63-294D-8BE8-4E30326A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4E32-0ABD-7140-8FC1-BC7EA4D1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C3B3A-2CBC-614A-A226-706915B9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96E99-6E0C-6D4D-AE08-5FEAA50C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E169D-2EDC-4D45-8558-E7924326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CF727-5941-1B4E-BC61-E3DF9EDB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2680-CDE0-EC41-8DA2-9B31F614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A43E-0542-2349-B1B0-F180E0487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F008-2844-8B4F-BB1E-FFBF5B0C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D777-8B0F-4141-84DE-E2927453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0972-E742-3042-BC07-DB74812E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4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A05F-B451-8C47-91BF-17F393A8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71B6-C3DE-6941-9CCD-905FD057C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BC59C-8326-BE46-AE83-147E043FF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39870-4068-A143-8FCA-9217DEF4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125C8-8CC1-CE44-A0D8-3BA91BDE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A74B6-42DE-DB48-83FB-3E247D42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0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EB2-BF10-CF46-B859-61ED95A0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1658-792A-4748-AE8B-382EF9E2A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EED81-593E-B54A-854E-011C8B0A0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678D1-5863-8D4F-8ED1-876C0DCCE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00504-42D8-EE4A-B21D-3ADAB2C98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3D088-1966-7740-9E99-22E6D2F7F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85B71-A102-5641-9E9E-CA4CD1F3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5BE4C-F8D4-9341-A804-2160949F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8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AAAC-5A1C-3F47-9F5C-54CBDBB2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176F1-EB8E-814A-ABC9-5ABE0E82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A599D-61BD-A640-8FED-C9788168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0409A-66B3-6449-94A5-2579C8A0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9BC20-0D8E-5945-A69C-B36F0D33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147F9-6AF6-BF4C-900B-42296F7C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3421C-08B7-EF4E-83DF-7D012342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AD21-6233-2A48-BBEA-32EA7F06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BF1B-6842-EB48-BFF8-CAEB3BC72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DFC27-2372-6F47-9D34-6DFE9352B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D4457-19AA-B64D-AE06-5D420568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68CF2-7A3F-4A49-91B1-2D4E6D1B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926A1-97A2-7C45-BC9D-5E280906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0721-695E-8B46-84F7-1B1E430F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4C43E-EA1A-A340-988C-FDB8895F3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38180-5792-3143-B8DD-7C262E92D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581DA-5E41-C44D-B05D-5D4413D74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28783-4833-F346-A669-9B0E43B19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BA4EA-C1A8-EF4F-AF1C-B53220E38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4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B469C1-DD83-3B45-ABFD-C7A4CA64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304ED-DD31-7347-A73C-5EAA6CCDE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1E753-0755-8040-9AF8-8BD3BE29F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78268-132B-A14B-A89B-5AE548860A2A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CCB0-65CA-5445-A497-ED13573674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2F0CA-9D46-DB41-AD7A-C2B786726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093A-86B3-AB48-A056-69F08B45B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5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242C-5DCF-8342-9D33-0903E2A66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Deep Learning</a:t>
            </a:r>
            <a:br>
              <a:rPr lang="en-US" dirty="0"/>
            </a:br>
            <a:r>
              <a:rPr lang="en-US" dirty="0"/>
              <a:t>Artificial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A2D0E-E776-E549-974D-D3B03369C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Daniel Oliveira</a:t>
            </a:r>
          </a:p>
        </p:txBody>
      </p:sp>
    </p:spTree>
    <p:extLst>
      <p:ext uri="{BB962C8B-B14F-4D97-AF65-F5344CB8AC3E}">
        <p14:creationId xmlns:p14="http://schemas.microsoft.com/office/powerpoint/2010/main" val="135719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Perceptron?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F56C-2DE4-8D47-A52F-BCD8ED3A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simplest form of neural network</a:t>
            </a:r>
          </a:p>
          <a:p>
            <a:r>
              <a:rPr lang="en-US" dirty="0"/>
              <a:t>Made for binary classification</a:t>
            </a:r>
          </a:p>
          <a:p>
            <a:r>
              <a:rPr lang="en-US" dirty="0"/>
              <a:t>It is a linear classifier</a:t>
            </a:r>
          </a:p>
          <a:p>
            <a:r>
              <a:rPr lang="en-US" dirty="0"/>
              <a:t>A multi-layer perceptron is called a neural network (more on that later)</a:t>
            </a:r>
          </a:p>
        </p:txBody>
      </p:sp>
    </p:spTree>
    <p:extLst>
      <p:ext uri="{BB962C8B-B14F-4D97-AF65-F5344CB8AC3E}">
        <p14:creationId xmlns:p14="http://schemas.microsoft.com/office/powerpoint/2010/main" val="291577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AC98-0FEF-8E4E-A597-A1FB2F23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DE6C2-5A05-6D41-B069-8586EAD72F5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perceptron receives as input a constant term ”1” along with N input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perceptron has a set of N+1 learnable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called the bias term.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DE6C2-5A05-6D41-B069-8586EAD72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 r="-3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8C2ABAA-5CF7-6140-B671-A1F2B4B55749}"/>
              </a:ext>
            </a:extLst>
          </p:cNvPr>
          <p:cNvGrpSpPr/>
          <p:nvPr/>
        </p:nvGrpSpPr>
        <p:grpSpPr>
          <a:xfrm>
            <a:off x="6066091" y="2391172"/>
            <a:ext cx="6125909" cy="3782060"/>
            <a:chOff x="6066091" y="2391172"/>
            <a:chExt cx="6125909" cy="3782060"/>
          </a:xfrm>
        </p:grpSpPr>
        <p:pic>
          <p:nvPicPr>
            <p:cNvPr id="5" name="Picture 4" descr="A close up of a clock&#13;&#10;&#13;&#10;Description automatically generated with medium confidence">
              <a:extLst>
                <a:ext uri="{FF2B5EF4-FFF2-40B4-BE49-F238E27FC236}">
                  <a16:creationId xmlns:a16="http://schemas.microsoft.com/office/drawing/2014/main" id="{A734D050-447F-8D43-8738-1BBF9B10E46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6091" y="2391172"/>
              <a:ext cx="6125909" cy="32381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71490A-8919-5346-ACD7-598C9490EC06}"/>
                </a:ext>
              </a:extLst>
            </p:cNvPr>
            <p:cNvSpPr txBox="1"/>
            <p:nvPr/>
          </p:nvSpPr>
          <p:spPr>
            <a:xfrm>
              <a:off x="6718300" y="5803900"/>
              <a:ext cx="525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taken from: </a:t>
              </a:r>
              <a:r>
                <a:rPr lang="en-US" dirty="0" err="1"/>
                <a:t>towardsdatascience.com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48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AC98-0FEF-8E4E-A597-A1FB2F23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DE6C2-5A05-6D41-B069-8586EAD72F5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05600" y="1253331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following function is calculated by the perceptron:</a:t>
                </a:r>
                <a:endParaRPr lang="pt-P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same function can also be written as a summation: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pt-PT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pt-P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H(x) is the Heaviside step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     0,  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7DE6C2-5A05-6D41-B069-8586EAD72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05600" y="1253331"/>
                <a:ext cx="5181600" cy="4351338"/>
              </a:xfrm>
              <a:blipFill>
                <a:blip r:embed="rId3"/>
                <a:stretch>
                  <a:fillRect l="-1716" t="-1749" b="-5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BDC3442-3B2A-2149-93E5-E873267AB872}"/>
              </a:ext>
            </a:extLst>
          </p:cNvPr>
          <p:cNvGrpSpPr/>
          <p:nvPr/>
        </p:nvGrpSpPr>
        <p:grpSpPr>
          <a:xfrm>
            <a:off x="139700" y="1838325"/>
            <a:ext cx="6125909" cy="3782060"/>
            <a:chOff x="6066091" y="2391172"/>
            <a:chExt cx="6125909" cy="3782060"/>
          </a:xfrm>
        </p:grpSpPr>
        <p:pic>
          <p:nvPicPr>
            <p:cNvPr id="5" name="Picture 4" descr="A close up of a clock&#13;&#10;&#13;&#10;Description automatically generated with medium confidence">
              <a:extLst>
                <a:ext uri="{FF2B5EF4-FFF2-40B4-BE49-F238E27FC236}">
                  <a16:creationId xmlns:a16="http://schemas.microsoft.com/office/drawing/2014/main" id="{A734D050-447F-8D43-8738-1BBF9B10E46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091" y="2391172"/>
              <a:ext cx="6125909" cy="32381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71490A-8919-5346-ACD7-598C9490EC06}"/>
                </a:ext>
              </a:extLst>
            </p:cNvPr>
            <p:cNvSpPr txBox="1"/>
            <p:nvPr/>
          </p:nvSpPr>
          <p:spPr>
            <a:xfrm>
              <a:off x="6718300" y="5803900"/>
              <a:ext cx="525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taken from: </a:t>
              </a:r>
              <a:r>
                <a:rPr lang="en-US" dirty="0" err="1"/>
                <a:t>towardsdatascience.com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944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order to train a perceptron to correctly perform some classification task we must find a set of good weights.</a:t>
                </a:r>
              </a:p>
              <a:p>
                <a:r>
                  <a:rPr lang="en-US" dirty="0"/>
                  <a:t>Some important 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/>
                  <a:t> represents the learning rate and takes values between 0 and 1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is the predicted output by the perceptron for the input vector </a:t>
                </a:r>
                <a14:m>
                  <m:oMath xmlns:m="http://schemas.openxmlformats.org/officeDocument/2006/math">
                    <m:r>
                      <a:rPr lang="pt-PT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pt-PT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is the true expected output for the input vector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is a matrix containing all our training points where each row is a data point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200" dirty="0"/>
                  <a:t> is a vector containing all the true expected values for all our data points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32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Suppose that we are working in a 2-dimensional space.</a:t>
                </a:r>
              </a:p>
              <a:p>
                <a:r>
                  <a:rPr lang="en-US" sz="2000" dirty="0"/>
                  <a:t>Each one of our data points x is a pair of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pt-PT" sz="2000" b="0" dirty="0"/>
              </a:p>
              <a:p>
                <a:r>
                  <a:rPr lang="pt-PT" sz="2000" dirty="0" err="1"/>
                  <a:t>If</a:t>
                </a:r>
                <a:r>
                  <a:rPr lang="pt-PT" sz="2000" dirty="0"/>
                  <a:t> </a:t>
                </a:r>
                <a:r>
                  <a:rPr lang="pt-PT" sz="2000" dirty="0" err="1"/>
                  <a:t>we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have</a:t>
                </a:r>
                <a:r>
                  <a:rPr lang="pt-PT" sz="2000" dirty="0"/>
                  <a:t> 4 data </a:t>
                </a:r>
                <a:r>
                  <a:rPr lang="pt-PT" sz="2000" dirty="0" err="1"/>
                  <a:t>points</a:t>
                </a:r>
                <a:r>
                  <a:rPr lang="pt-PT" sz="2000" dirty="0"/>
                  <a:t> </a:t>
                </a:r>
                <a:r>
                  <a:rPr lang="pt-PT" sz="2000" dirty="0" err="1"/>
                  <a:t>our</a:t>
                </a:r>
                <a:r>
                  <a:rPr lang="pt-PT" sz="2000" dirty="0"/>
                  <a:t> </a:t>
                </a:r>
                <a:r>
                  <a:rPr lang="pt-PT" sz="2000" dirty="0" err="1"/>
                  <a:t>matrixes</a:t>
                </a:r>
                <a:r>
                  <a:rPr lang="pt-PT" sz="2000" dirty="0"/>
                  <a:t> X </a:t>
                </a:r>
                <a:r>
                  <a:rPr lang="pt-PT" sz="2000" dirty="0" err="1"/>
                  <a:t>and</a:t>
                </a:r>
                <a:r>
                  <a:rPr lang="pt-PT" sz="2000" dirty="0"/>
                  <a:t> Y </a:t>
                </a:r>
                <a:r>
                  <a:rPr lang="pt-PT" sz="2000" dirty="0" err="1"/>
                  <a:t>may</a:t>
                </a:r>
                <a:r>
                  <a:rPr lang="pt-PT" sz="2000" dirty="0"/>
                  <a:t> look </a:t>
                </a:r>
                <a:r>
                  <a:rPr lang="pt-PT" sz="2000" dirty="0" err="1"/>
                  <a:t>something</a:t>
                </a:r>
                <a:r>
                  <a:rPr lang="pt-PT" sz="2000" dirty="0"/>
                  <a:t> </a:t>
                </a:r>
                <a:r>
                  <a:rPr lang="pt-PT" sz="2000" dirty="0" err="1"/>
                  <a:t>like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this</a:t>
                </a:r>
                <a:r>
                  <a:rPr lang="pt-PT" sz="2000" dirty="0"/>
                  <a:t>. </a:t>
                </a:r>
              </a:p>
              <a:p>
                <a:endParaRPr lang="pt-PT" sz="2400" dirty="0"/>
              </a:p>
              <a:p>
                <a:endParaRPr lang="pt-PT" sz="2400" dirty="0"/>
              </a:p>
              <a:p>
                <a:endParaRPr lang="pt-PT" sz="2400" dirty="0"/>
              </a:p>
              <a:p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pPr marL="0" indent="0">
                  <a:buNone/>
                </a:pPr>
                <a:endParaRPr lang="pt-PT" sz="2400" dirty="0"/>
              </a:p>
              <a:p>
                <a:r>
                  <a:rPr lang="pt-PT" sz="2000" dirty="0" err="1"/>
                  <a:t>We</a:t>
                </a:r>
                <a:r>
                  <a:rPr lang="pt-PT" sz="2000" dirty="0"/>
                  <a:t> can </a:t>
                </a:r>
                <a:r>
                  <a:rPr lang="pt-PT" sz="2000" dirty="0" err="1"/>
                  <a:t>see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that</a:t>
                </a:r>
                <a:r>
                  <a:rPr lang="pt-PT" sz="2000" dirty="0"/>
                  <a:t> X </a:t>
                </a:r>
                <a:r>
                  <a:rPr lang="pt-PT" sz="2000" dirty="0" err="1"/>
                  <a:t>has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dimensions</a:t>
                </a:r>
                <a:r>
                  <a:rPr lang="pt-PT" sz="2000" dirty="0"/>
                  <a:t> N x D </a:t>
                </a:r>
                <a:r>
                  <a:rPr lang="pt-PT" sz="2000" dirty="0" err="1"/>
                  <a:t>where</a:t>
                </a:r>
                <a:r>
                  <a:rPr lang="pt-PT" sz="2000" dirty="0"/>
                  <a:t> N </a:t>
                </a:r>
                <a:r>
                  <a:rPr lang="pt-PT" sz="2000" dirty="0" err="1"/>
                  <a:t>is</a:t>
                </a:r>
                <a:r>
                  <a:rPr lang="pt-PT" sz="2000" dirty="0"/>
                  <a:t> </a:t>
                </a:r>
                <a:r>
                  <a:rPr lang="pt-PT" sz="2000" dirty="0" err="1"/>
                  <a:t>the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number</a:t>
                </a:r>
                <a:r>
                  <a:rPr lang="pt-PT" sz="2000" dirty="0"/>
                  <a:t> </a:t>
                </a:r>
                <a:r>
                  <a:rPr lang="pt-PT" sz="2000" dirty="0" err="1"/>
                  <a:t>of</a:t>
                </a:r>
                <a:r>
                  <a:rPr lang="pt-PT" sz="2000" dirty="0"/>
                  <a:t> sample (4) </a:t>
                </a:r>
                <a:r>
                  <a:rPr lang="pt-PT" sz="2000" dirty="0" err="1"/>
                  <a:t>and</a:t>
                </a:r>
                <a:r>
                  <a:rPr lang="pt-PT" sz="2000" dirty="0"/>
                  <a:t> D </a:t>
                </a:r>
                <a:r>
                  <a:rPr lang="pt-PT" sz="2000" dirty="0" err="1"/>
                  <a:t>is</a:t>
                </a:r>
                <a:r>
                  <a:rPr lang="pt-PT" sz="2000" dirty="0"/>
                  <a:t> </a:t>
                </a:r>
                <a:r>
                  <a:rPr lang="pt-PT" sz="2000" dirty="0" err="1"/>
                  <a:t>the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dimension</a:t>
                </a:r>
                <a:r>
                  <a:rPr lang="pt-PT" sz="2000" dirty="0"/>
                  <a:t> </a:t>
                </a:r>
                <a:r>
                  <a:rPr lang="pt-PT" sz="2000" dirty="0" err="1"/>
                  <a:t>of</a:t>
                </a:r>
                <a:r>
                  <a:rPr lang="pt-PT" sz="2000" dirty="0"/>
                  <a:t> out input data (2). Y </a:t>
                </a:r>
                <a:r>
                  <a:rPr lang="pt-PT" sz="2000" dirty="0" err="1"/>
                  <a:t>has</a:t>
                </a:r>
                <a:r>
                  <a:rPr lang="pt-PT" sz="2000" dirty="0"/>
                  <a:t> </a:t>
                </a:r>
                <a:r>
                  <a:rPr lang="pt-PT" sz="2000" dirty="0" err="1"/>
                  <a:t>dimensions</a:t>
                </a:r>
                <a:r>
                  <a:rPr lang="pt-PT" sz="2000" dirty="0"/>
                  <a:t> N x 1, </a:t>
                </a:r>
                <a:r>
                  <a:rPr lang="pt-PT" sz="2000" dirty="0" err="1"/>
                  <a:t>one</a:t>
                </a:r>
                <a:r>
                  <a:rPr lang="pt-PT" sz="2000" dirty="0"/>
                  <a:t> </a:t>
                </a:r>
                <a:r>
                  <a:rPr lang="pt-PT" sz="2000" dirty="0" err="1"/>
                  <a:t>value</a:t>
                </a:r>
                <a:r>
                  <a:rPr lang="pt-PT" sz="2000" dirty="0"/>
                  <a:t> per sample.</a:t>
                </a:r>
              </a:p>
              <a:p>
                <a:pPr marL="0" indent="0">
                  <a:buNone/>
                </a:pPr>
                <a:endParaRPr lang="pt-PT" b="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483" t="-1635" b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9907D6A-A799-3E42-875E-A9843BBB52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8535877"/>
                  </p:ext>
                </p:extLst>
              </p:nvPr>
            </p:nvGraphicFramePr>
            <p:xfrm>
              <a:off x="2211601" y="331357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591227757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1343655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2002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330141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094355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78200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324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9907D6A-A799-3E42-875E-A9843BBB52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8535877"/>
                  </p:ext>
                </p:extLst>
              </p:nvPr>
            </p:nvGraphicFramePr>
            <p:xfrm>
              <a:off x="2211601" y="3313575"/>
              <a:ext cx="2160000" cy="216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591227757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1343655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63" r="-98837" b="-4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353" b="-4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2002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330141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094355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78200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3241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7F9D66-A5E3-C34E-A3A4-A2D4A8E1AB22}"/>
              </a:ext>
            </a:extLst>
          </p:cNvPr>
          <p:cNvSpPr txBox="1"/>
          <p:nvPr/>
        </p:nvSpPr>
        <p:spPr>
          <a:xfrm>
            <a:off x="1536700" y="4208909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675A351-8F75-1940-BB98-4C650CF42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8084911"/>
                  </p:ext>
                </p:extLst>
              </p:nvPr>
            </p:nvGraphicFramePr>
            <p:xfrm>
              <a:off x="8597400" y="3180503"/>
              <a:ext cx="1080000" cy="216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59122775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2002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330141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094355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78200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32418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675A351-8F75-1940-BB98-4C650CF425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8084911"/>
                  </p:ext>
                </p:extLst>
              </p:nvPr>
            </p:nvGraphicFramePr>
            <p:xfrm>
              <a:off x="8597400" y="3180503"/>
              <a:ext cx="1080000" cy="2160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259122775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2941" r="-1163" b="-4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200276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3301413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70943558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782009"/>
                      </a:ext>
                    </a:extLst>
                  </a:tr>
                  <a:tr h="43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32418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CED439-5649-2D49-8C49-61D9D9A97765}"/>
              </a:ext>
            </a:extLst>
          </p:cNvPr>
          <p:cNvSpPr txBox="1"/>
          <p:nvPr/>
        </p:nvSpPr>
        <p:spPr>
          <a:xfrm>
            <a:off x="7820401" y="4208909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</a:t>
            </a:r>
          </a:p>
        </p:txBody>
      </p:sp>
    </p:spTree>
    <p:extLst>
      <p:ext uri="{BB962C8B-B14F-4D97-AF65-F5344CB8AC3E}">
        <p14:creationId xmlns:p14="http://schemas.microsoft.com/office/powerpoint/2010/main" val="109965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PT" sz="2400" dirty="0"/>
                  <a:t>To </a:t>
                </a:r>
                <a:r>
                  <a:rPr lang="pt-PT" sz="2400" dirty="0" err="1"/>
                  <a:t>train</a:t>
                </a:r>
                <a:r>
                  <a:rPr lang="pt-PT" sz="2400" dirty="0"/>
                  <a:t> a </a:t>
                </a:r>
                <a:r>
                  <a:rPr lang="pt-PT" sz="2400" dirty="0" err="1"/>
                  <a:t>perceptron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initialize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weights</a:t>
                </a:r>
                <a:r>
                  <a:rPr lang="pt-PT" sz="2400" dirty="0"/>
                  <a:t> W </a:t>
                </a:r>
                <a:r>
                  <a:rPr lang="pt-PT" sz="2400" dirty="0" err="1"/>
                  <a:t>is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small</a:t>
                </a:r>
                <a:r>
                  <a:rPr lang="pt-PT" sz="2400" dirty="0"/>
                  <a:t> </a:t>
                </a:r>
                <a:r>
                  <a:rPr lang="pt-PT" sz="2400" dirty="0" err="1"/>
                  <a:t>random</a:t>
                </a:r>
                <a:r>
                  <a:rPr lang="pt-PT" sz="2400" dirty="0"/>
                  <a:t> </a:t>
                </a:r>
                <a:r>
                  <a:rPr lang="pt-PT" sz="2400" dirty="0" err="1"/>
                  <a:t>values</a:t>
                </a:r>
                <a:r>
                  <a:rPr lang="pt-PT" sz="2400" dirty="0"/>
                  <a:t>.</a:t>
                </a:r>
              </a:p>
              <a:p>
                <a:r>
                  <a:rPr lang="pt-PT" sz="2400" dirty="0" err="1"/>
                  <a:t>Then</a:t>
                </a:r>
                <a:r>
                  <a:rPr lang="pt-PT" sz="2400" dirty="0"/>
                  <a:t> for </a:t>
                </a:r>
                <a:r>
                  <a:rPr lang="pt-PT" sz="2400" dirty="0" err="1"/>
                  <a:t>each</a:t>
                </a:r>
                <a:r>
                  <a:rPr lang="pt-PT" sz="2400" dirty="0"/>
                  <a:t> data </a:t>
                </a:r>
                <a:r>
                  <a:rPr lang="pt-PT" sz="2400" dirty="0" err="1"/>
                  <a:t>point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we</a:t>
                </a:r>
                <a:r>
                  <a:rPr lang="pt-PT" sz="2400" dirty="0"/>
                  <a:t> compute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predicted</a:t>
                </a:r>
                <a:r>
                  <a:rPr lang="pt-PT" sz="2400" dirty="0"/>
                  <a:t> </a:t>
                </a:r>
                <a:r>
                  <a:rPr lang="pt-PT" sz="2400" dirty="0" err="1"/>
                  <a:t>class</a:t>
                </a:r>
                <a:r>
                  <a:rPr lang="pt-PT" sz="2400" dirty="0"/>
                  <a:t> (0 </a:t>
                </a:r>
                <a:r>
                  <a:rPr lang="pt-PT" sz="2400" dirty="0" err="1"/>
                  <a:t>or</a:t>
                </a:r>
                <a:r>
                  <a:rPr lang="pt-PT" sz="2400" dirty="0"/>
                  <a:t> 1)</a:t>
                </a:r>
              </a:p>
              <a:p>
                <a:r>
                  <a:rPr lang="pt-PT" sz="2400" dirty="0" err="1"/>
                  <a:t>Then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apply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following</a:t>
                </a:r>
                <a:r>
                  <a:rPr lang="pt-PT" sz="2400" dirty="0"/>
                  <a:t> </a:t>
                </a:r>
                <a:r>
                  <a:rPr lang="pt-PT" sz="2400" dirty="0" err="1"/>
                  <a:t>equations</a:t>
                </a:r>
                <a:r>
                  <a:rPr lang="pt-PT" sz="2400" dirty="0"/>
                  <a:t> to </a:t>
                </a:r>
                <a:r>
                  <a:rPr lang="pt-PT" sz="2400" dirty="0" err="1"/>
                  <a:t>update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weights</a:t>
                </a:r>
                <a:endParaRPr lang="pt-PT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P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pt-P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PT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P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2400" dirty="0"/>
                  <a:t>We can see that when the true class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equals the predicted class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the weighs are not updated</a:t>
                </a:r>
              </a:p>
              <a:p>
                <a:r>
                  <a:rPr lang="en-US" sz="2400" dirty="0"/>
                  <a:t>We keep applying this rule until all the data points are correctly classified or until a maximum number of epochs is reached</a:t>
                </a:r>
              </a:p>
              <a:p>
                <a:r>
                  <a:rPr lang="en-US" sz="2400" dirty="0"/>
                  <a:t>One epoch represents one iteration over the whole training data.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 r="-1327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31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sz="2400" dirty="0" err="1"/>
                  <a:t>If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data </a:t>
                </a:r>
                <a:r>
                  <a:rPr lang="pt-PT" sz="2400" dirty="0" err="1"/>
                  <a:t>is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linearly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seperable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and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learning</a:t>
                </a:r>
                <a:r>
                  <a:rPr lang="pt-PT" sz="2400" dirty="0"/>
                  <a:t> rate </a:t>
                </a:r>
                <a14:m>
                  <m:oMath xmlns:m="http://schemas.openxmlformats.org/officeDocument/2006/math"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pt-PT" sz="2400" dirty="0"/>
                  <a:t> </a:t>
                </a:r>
                <a:r>
                  <a:rPr lang="pt-PT" sz="2400" dirty="0" err="1"/>
                  <a:t>is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sufficiently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small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</a:t>
                </a:r>
                <a:r>
                  <a:rPr lang="pt-PT" sz="2400" dirty="0" err="1"/>
                  <a:t>perceptron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will</a:t>
                </a:r>
                <a:r>
                  <a:rPr lang="pt-PT" sz="2400" dirty="0"/>
                  <a:t> </a:t>
                </a:r>
                <a:r>
                  <a:rPr lang="pt-PT" sz="2400" dirty="0" err="1"/>
                  <a:t>eventually</a:t>
                </a:r>
                <a:r>
                  <a:rPr lang="pt-PT" sz="2400" dirty="0"/>
                  <a:t> converge to a </a:t>
                </a:r>
                <a:r>
                  <a:rPr lang="pt-PT" sz="2400" dirty="0" err="1"/>
                  <a:t>correct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soluction</a:t>
                </a:r>
                <a:endParaRPr lang="pt-PT" sz="2400" dirty="0"/>
              </a:p>
              <a:p>
                <a:r>
                  <a:rPr lang="pt-PT" sz="2400" dirty="0" err="1"/>
                  <a:t>By</a:t>
                </a:r>
                <a:r>
                  <a:rPr lang="pt-PT" sz="2400" dirty="0"/>
                  <a:t> a </a:t>
                </a:r>
                <a:r>
                  <a:rPr lang="pt-PT" sz="2400" dirty="0" err="1"/>
                  <a:t>correct</a:t>
                </a:r>
                <a:r>
                  <a:rPr lang="pt-PT" sz="2400" dirty="0"/>
                  <a:t> </a:t>
                </a:r>
                <a:r>
                  <a:rPr lang="pt-PT" sz="2400" dirty="0" err="1"/>
                  <a:t>soluction</a:t>
                </a:r>
                <a:r>
                  <a:rPr lang="pt-PT" sz="2400" dirty="0"/>
                  <a:t> I </a:t>
                </a:r>
                <a:r>
                  <a:rPr lang="pt-PT" sz="2400" dirty="0" err="1"/>
                  <a:t>mean</a:t>
                </a:r>
                <a:r>
                  <a:rPr lang="pt-PT" sz="2400" dirty="0"/>
                  <a:t> a </a:t>
                </a:r>
                <a:r>
                  <a:rPr lang="pt-PT" sz="2400" dirty="0" err="1"/>
                  <a:t>solution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that</a:t>
                </a:r>
                <a:r>
                  <a:rPr lang="pt-PT" sz="2400" dirty="0"/>
                  <a:t> </a:t>
                </a:r>
                <a:r>
                  <a:rPr lang="pt-PT" sz="2400" dirty="0" err="1"/>
                  <a:t>is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able</a:t>
                </a:r>
                <a:r>
                  <a:rPr lang="pt-PT" sz="2400" dirty="0"/>
                  <a:t> to </a:t>
                </a:r>
                <a:r>
                  <a:rPr lang="pt-PT" sz="2400" dirty="0" err="1"/>
                  <a:t>correctly</a:t>
                </a:r>
                <a:r>
                  <a:rPr lang="pt-PT" sz="2400" dirty="0"/>
                  <a:t> </a:t>
                </a:r>
                <a:r>
                  <a:rPr lang="pt-PT" sz="2400" dirty="0" err="1"/>
                  <a:t>classify</a:t>
                </a:r>
                <a:r>
                  <a:rPr lang="pt-PT" sz="2400" dirty="0"/>
                  <a:t> </a:t>
                </a:r>
                <a:r>
                  <a:rPr lang="pt-PT" sz="2400" dirty="0" err="1"/>
                  <a:t>all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the</a:t>
                </a:r>
                <a:r>
                  <a:rPr lang="pt-PT" sz="2400" dirty="0"/>
                  <a:t> training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FF56C-2DE4-8D47-A52F-BCD8ED3A1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6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6F74-6649-284C-A4F9-D2DB3D0D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</a:t>
            </a:r>
            <a:r>
              <a:rPr lang="en-US" dirty="0" err="1"/>
              <a:t>seperable</a:t>
            </a:r>
            <a:r>
              <a:rPr lang="en-U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267FC-B59D-CF49-919C-6C57D13E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Linearly </a:t>
            </a:r>
            <a:r>
              <a:rPr lang="en-US" dirty="0" err="1"/>
              <a:t>seperable</a:t>
            </a:r>
            <a:r>
              <a:rPr lang="en-US" dirty="0"/>
              <a:t> data is all the data that can be </a:t>
            </a:r>
            <a:r>
              <a:rPr lang="en-US" dirty="0" err="1"/>
              <a:t>seperable</a:t>
            </a:r>
            <a:r>
              <a:rPr lang="en-US" dirty="0"/>
              <a:t> by an hyperplane (a </a:t>
            </a:r>
            <a:r>
              <a:rPr lang="en-US" dirty="0" err="1"/>
              <a:t>rect</a:t>
            </a:r>
            <a:r>
              <a:rPr lang="en-US" dirty="0"/>
              <a:t> in two dimensions).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F4D02-ACFC-5E4E-A80C-7BB2B7E490B6}"/>
              </a:ext>
            </a:extLst>
          </p:cNvPr>
          <p:cNvGrpSpPr/>
          <p:nvPr/>
        </p:nvGrpSpPr>
        <p:grpSpPr>
          <a:xfrm>
            <a:off x="2921000" y="3213100"/>
            <a:ext cx="6350000" cy="2960132"/>
            <a:chOff x="2921000" y="3213100"/>
            <a:chExt cx="6350000" cy="2960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DDD325-032F-A64F-9EA4-AB579B31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000" y="3213100"/>
              <a:ext cx="6350000" cy="2590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B7D33-0212-FE4F-95B9-A414213D24AD}"/>
                </a:ext>
              </a:extLst>
            </p:cNvPr>
            <p:cNvSpPr txBox="1"/>
            <p:nvPr/>
          </p:nvSpPr>
          <p:spPr>
            <a:xfrm>
              <a:off x="3111500" y="5803900"/>
              <a:ext cx="467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taken from: </a:t>
              </a:r>
              <a:r>
                <a:rPr lang="en-US" dirty="0" err="1"/>
                <a:t>tarekatwan.com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0F5484F-F5B3-0D40-AB17-547B2B914A95}"/>
              </a:ext>
            </a:extLst>
          </p:cNvPr>
          <p:cNvSpPr txBox="1"/>
          <p:nvPr/>
        </p:nvSpPr>
        <p:spPr>
          <a:xfrm>
            <a:off x="3111500" y="2840037"/>
            <a:ext cx="553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Linearly </a:t>
            </a:r>
            <a:r>
              <a:rPr lang="en-US" dirty="0" err="1"/>
              <a:t>seperable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778F8-9E69-8F47-A048-3AB8AACDFBF1}"/>
              </a:ext>
            </a:extLst>
          </p:cNvPr>
          <p:cNvSpPr txBox="1"/>
          <p:nvPr/>
        </p:nvSpPr>
        <p:spPr>
          <a:xfrm>
            <a:off x="6426200" y="284003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Non-linearly </a:t>
            </a:r>
            <a:r>
              <a:rPr lang="en-US" dirty="0" err="1"/>
              <a:t>seperable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3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556</Words>
  <Application>Microsoft Macintosh PowerPoint</Application>
  <PresentationFormat>Widescreen</PresentationFormat>
  <Paragraphs>84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Deep Learning Artificial Neural Networks</vt:lpstr>
      <vt:lpstr>What is a Perceptron?</vt:lpstr>
      <vt:lpstr>Perceptron</vt:lpstr>
      <vt:lpstr>Perceptron</vt:lpstr>
      <vt:lpstr>Perceptron learning rule</vt:lpstr>
      <vt:lpstr>Perceptron learning rule</vt:lpstr>
      <vt:lpstr>Perceptron learning rule</vt:lpstr>
      <vt:lpstr>Perceptron learning rule</vt:lpstr>
      <vt:lpstr>Linearly seperable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Daniel Alexandre Pratas de Oliveira</dc:creator>
  <cp:lastModifiedBy>Daniel Alexandre Pratas de Oliveira</cp:lastModifiedBy>
  <cp:revision>25</cp:revision>
  <dcterms:created xsi:type="dcterms:W3CDTF">2019-11-11T16:48:33Z</dcterms:created>
  <dcterms:modified xsi:type="dcterms:W3CDTF">2019-11-17T18:43:12Z</dcterms:modified>
</cp:coreProperties>
</file>